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9" r:id="rId3"/>
    <p:sldId id="274" r:id="rId4"/>
    <p:sldId id="268" r:id="rId5"/>
    <p:sldId id="269" r:id="rId6"/>
    <p:sldId id="275" r:id="rId7"/>
    <p:sldId id="270" r:id="rId8"/>
    <p:sldId id="271" r:id="rId9"/>
    <p:sldId id="272" r:id="rId10"/>
    <p:sldId id="273" r:id="rId11"/>
    <p:sldId id="267" r:id="rId12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0">
          <p15:clr>
            <a:srgbClr val="9AA0A6"/>
          </p15:clr>
        </p15:guide>
        <p15:guide id="2" pos="4531">
          <p15:clr>
            <a:srgbClr val="9AA0A6"/>
          </p15:clr>
        </p15:guide>
        <p15:guide id="3" pos="4787">
          <p15:clr>
            <a:srgbClr val="9AA0A6"/>
          </p15:clr>
        </p15:guide>
        <p15:guide id="4" pos="7874">
          <p15:clr>
            <a:srgbClr val="9AA0A6"/>
          </p15:clr>
        </p15:guide>
        <p15:guide id="5" pos="8145">
          <p15:clr>
            <a:srgbClr val="9AA0A6"/>
          </p15:clr>
        </p15:guide>
        <p15:guide id="6" pos="11232">
          <p15:clr>
            <a:srgbClr val="9AA0A6"/>
          </p15:clr>
        </p15:guide>
        <p15:guide id="7" orient="horz" pos="537">
          <p15:clr>
            <a:srgbClr val="9AA0A6"/>
          </p15:clr>
        </p15:guide>
        <p15:guide id="8" orient="horz" pos="1844">
          <p15:clr>
            <a:srgbClr val="9AA0A6"/>
          </p15:clr>
        </p15:guide>
        <p15:guide id="9" orient="horz" pos="5575">
          <p15:clr>
            <a:srgbClr val="9AA0A6"/>
          </p15:clr>
        </p15:guide>
        <p15:guide id="10" pos="65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A6421-804A-418F-8727-704086726360}" v="59" dt="2023-04-07T22:25:53.699"/>
  </p1510:revLst>
</p1510:revInfo>
</file>

<file path=ppt/tableStyles.xml><?xml version="1.0" encoding="utf-8"?>
<a:tblStyleLst xmlns:a="http://schemas.openxmlformats.org/drawingml/2006/main" def="{F7014A0B-475B-4B9F-A1E9-10134EDE19F1}">
  <a:tblStyle styleId="{F7014A0B-475B-4B9F-A1E9-10134EDE19F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830" autoAdjust="0"/>
  </p:normalViewPr>
  <p:slideViewPr>
    <p:cSldViewPr snapToGrid="0">
      <p:cViewPr varScale="1">
        <p:scale>
          <a:sx n="51" d="100"/>
          <a:sy n="51" d="100"/>
        </p:scale>
        <p:origin x="294" y="84"/>
      </p:cViewPr>
      <p:guideLst>
        <p:guide pos="1440"/>
        <p:guide pos="4531"/>
        <p:guide pos="4787"/>
        <p:guide pos="7874"/>
        <p:guide pos="8145"/>
        <p:guide pos="11232"/>
        <p:guide orient="horz" pos="537"/>
        <p:guide orient="horz" pos="1844"/>
        <p:guide orient="horz" pos="5575"/>
        <p:guide pos="65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6f8449a4f3_0_5:notes"/>
          <p:cNvSpPr txBox="1">
            <a:spLocks noGrp="1"/>
          </p:cNvSpPr>
          <p:nvPr>
            <p:ph type="body" idx="1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375" tIns="216375" rIns="216375" bIns="21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48" name="Google Shape;48;g6f8449a4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e3d91b6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e3d91b6_3_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5411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7e3d91b6_6_109:notes"/>
          <p:cNvSpPr txBox="1">
            <a:spLocks noGrp="1"/>
          </p:cNvSpPr>
          <p:nvPr>
            <p:ph type="body" idx="1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375" tIns="216375" rIns="216375" bIns="21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17</a:t>
            </a:r>
            <a:endParaRPr/>
          </a:p>
        </p:txBody>
      </p:sp>
      <p:sp>
        <p:nvSpPr>
          <p:cNvPr id="189" name="Google Shape;189;g6f7e3d91b6_6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e3d91b6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e3d91b6_3_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e3d91b6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e3d91b6_3_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590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e3d91b6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e3d91b6_3_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5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e3d91b6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e3d91b6_3_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55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e3d91b6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e3d91b6_3_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076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e3d91b6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e3d91b6_3_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824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e3d91b6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e3d91b6_3_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725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e3d91b6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e3d91b6_3_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079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 - Title Page" type="obj">
  <p:cSld name="OBJEC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6921" y="0"/>
            <a:ext cx="20097750" cy="11308715"/>
          </a:xfrm>
          <a:custGeom>
            <a:avLst/>
            <a:gdLst/>
            <a:ahLst/>
            <a:cxnLst/>
            <a:rect l="l" t="t" r="r" b="b"/>
            <a:pathLst>
              <a:path w="20097750" h="11308715" extrusionOk="0">
                <a:moveTo>
                  <a:pt x="0" y="11308556"/>
                </a:moveTo>
                <a:lnTo>
                  <a:pt x="20097178" y="11308556"/>
                </a:lnTo>
                <a:lnTo>
                  <a:pt x="20097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C23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Google Shape;8;p2"/>
          <p:cNvPicPr preferRelativeResize="0"/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7892644" y="-4568027"/>
            <a:ext cx="17128628" cy="171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7021225" y="-5516200"/>
            <a:ext cx="18305048" cy="183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00475" y="2077975"/>
            <a:ext cx="13086900" cy="25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841119" y="5030690"/>
            <a:ext cx="942975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65950" cap="flat" cmpd="sng">
            <a:solidFill>
              <a:srgbClr val="BD2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3800" y="9277085"/>
            <a:ext cx="4802149" cy="113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680735" y="5530700"/>
            <a:ext cx="150780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24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CUSTOM_1">
    <p:bg>
      <p:bgPr>
        <a:solidFill>
          <a:srgbClr val="E2E9EB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7816444" y="-4568027"/>
            <a:ext cx="17128628" cy="171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021225" y="-5516200"/>
            <a:ext cx="18305048" cy="183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9580563" y="6402965"/>
            <a:ext cx="942975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76200" cap="flat" cmpd="sng">
            <a:solidFill>
              <a:srgbClr val="BD2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382213" y="4343400"/>
            <a:ext cx="173397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Content Page" userDrawn="1">
  <p:cSld name="04 - Content P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696900" cy="1130940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490450" y="0"/>
            <a:ext cx="76500" cy="113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1019850" y="1306950"/>
            <a:ext cx="180639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2"/>
          </p:nvPr>
        </p:nvSpPr>
        <p:spPr>
          <a:xfrm>
            <a:off x="1042409" y="10137486"/>
            <a:ext cx="125103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71331-E2E5-C74C-122F-48D49BD37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5" y="2546350"/>
            <a:ext cx="12533313" cy="704056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07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720">
          <p15:clr>
            <a:srgbClr val="FA7B17"/>
          </p15:clr>
        </p15:guide>
        <p15:guide id="4" orient="horz" pos="6552">
          <p15:clr>
            <a:srgbClr val="FA7B17"/>
          </p15:clr>
        </p15:guide>
        <p15:guide id="5" pos="11952">
          <p15:clr>
            <a:srgbClr val="FA7B17"/>
          </p15:clr>
        </p15:guide>
        <p15:guide id="6" orient="horz" pos="823">
          <p15:clr>
            <a:srgbClr val="FA7B17"/>
          </p15:clr>
        </p15:guide>
        <p15:guide id="7" orient="horz" pos="1152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700475" y="2077975"/>
            <a:ext cx="13086900" cy="251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Investigation of Wakes behind Blunt-Bodies during Re-Entry</a:t>
            </a:r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3680735" y="5530699"/>
            <a:ext cx="9474826" cy="1710759"/>
          </a:xfrm>
          <a:prstGeom prst="rect">
            <a:avLst/>
          </a:prstGeom>
        </p:spPr>
        <p:txBody>
          <a:bodyPr spcFirstLastPara="1" wrap="square" lIns="146300" tIns="73150" rIns="146300" bIns="731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Presentation by: Avery Stockdale-Stephens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Mentor: Dr. Kyle Hanquist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Computational Hypersonics and Nonequilibrium Laboratory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The University of Arizona</a:t>
            </a:r>
            <a:endParaRPr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5840E-44C2-2A63-EA0D-49B5DA61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67" y="2474444"/>
            <a:ext cx="2519058" cy="2653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24CA5F-7848-9B7F-8CC7-4EAC10F2B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24" y="8544446"/>
            <a:ext cx="1904144" cy="25420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Acknowledgements 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D6535-96F3-6328-9760-9966B339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" y="9291450"/>
            <a:ext cx="1472629" cy="1965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5C430-9DB5-CAC4-EF14-9D62054DB65A}"/>
              </a:ext>
            </a:extLst>
          </p:cNvPr>
          <p:cNvSpPr txBox="1"/>
          <p:nvPr/>
        </p:nvSpPr>
        <p:spPr>
          <a:xfrm>
            <a:off x="724808" y="1909010"/>
            <a:ext cx="1806390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 would like to thank Dr. Kyle Hanquist for being an extraordinary mentor through this project.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Special thanks to Dr. Ozgur Tumuklu for his support during this project.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This project would not have been possible without the NASA Space Grant Consortium.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3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EB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382213" y="4343400"/>
            <a:ext cx="17339700" cy="16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053BF4-1967-38D0-22C6-DEDE56F3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6175"/>
            <a:ext cx="19050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Introduction and Problem Statement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A42B8-1223-8282-4863-51B9CE62E1BC}"/>
              </a:ext>
            </a:extLst>
          </p:cNvPr>
          <p:cNvSpPr txBox="1"/>
          <p:nvPr/>
        </p:nvSpPr>
        <p:spPr>
          <a:xfrm>
            <a:off x="724808" y="1998079"/>
            <a:ext cx="9032200" cy="647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Re-entry vehicles face some of the most extreme conditions possible</a:t>
            </a:r>
          </a:p>
          <a:p>
            <a:pPr marL="457200" lvl="8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Extreme speeds bring extreme temperatures and pressures and can cause molecules to split apart</a:t>
            </a:r>
          </a:p>
          <a:p>
            <a:pPr marL="457200" lvl="8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The ability to model and simulate these kinds of vehicles through computational fluid dynamics (CFD) can have many benefits</a:t>
            </a:r>
          </a:p>
          <a:p>
            <a:pPr marL="457200" lvl="8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Improved vehicle design</a:t>
            </a:r>
          </a:p>
          <a:p>
            <a:pPr marL="457200" lvl="8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Visualize physics that apply to capsules during re-entry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DC62CD-5F59-5923-ADB8-476D4847AE9C}"/>
              </a:ext>
            </a:extLst>
          </p:cNvPr>
          <p:cNvGrpSpPr/>
          <p:nvPr/>
        </p:nvGrpSpPr>
        <p:grpSpPr>
          <a:xfrm>
            <a:off x="10596969" y="2222900"/>
            <a:ext cx="9032200" cy="6359999"/>
            <a:chOff x="10581979" y="1848179"/>
            <a:chExt cx="9032200" cy="63599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65DFE7-AD0A-F664-18F3-556388C6A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1979" y="1848179"/>
              <a:ext cx="9032200" cy="60261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0134EC-7D86-2D3E-3383-FA5F42F60F8E}"/>
                </a:ext>
              </a:extLst>
            </p:cNvPr>
            <p:cNvSpPr txBox="1"/>
            <p:nvPr/>
          </p:nvSpPr>
          <p:spPr>
            <a:xfrm>
              <a:off x="13929679" y="7900401"/>
              <a:ext cx="233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Source: eandt.theiet.org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9CB3815-74D8-BBFC-40AE-AEBF532D1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08" y="9291450"/>
            <a:ext cx="1472629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Why are Re-Entry Vehicles Blunt?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B3815-74D8-BBFC-40AE-AEBF532D1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" y="9291450"/>
            <a:ext cx="1472629" cy="19659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75B5FB6-EFCC-7D97-3130-F37E1A3A41F1}"/>
              </a:ext>
            </a:extLst>
          </p:cNvPr>
          <p:cNvGrpSpPr/>
          <p:nvPr/>
        </p:nvGrpSpPr>
        <p:grpSpPr>
          <a:xfrm>
            <a:off x="10448144" y="876792"/>
            <a:ext cx="9655956" cy="9705415"/>
            <a:chOff x="10448144" y="876792"/>
            <a:chExt cx="9655956" cy="97054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E57F3C-4DE4-228B-591F-2E2C009F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8144" y="876792"/>
              <a:ext cx="9655956" cy="95557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43838D-DC27-C574-A9C6-EEFCF48CCD61}"/>
                </a:ext>
              </a:extLst>
            </p:cNvPr>
            <p:cNvSpPr txBox="1"/>
            <p:nvPr/>
          </p:nvSpPr>
          <p:spPr>
            <a:xfrm>
              <a:off x="13643539" y="10274430"/>
              <a:ext cx="3265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Source: planetaryvision.blogspot.com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A390CEE-B5FD-FF52-DF72-A6BA4FD8A5C5}"/>
              </a:ext>
            </a:extLst>
          </p:cNvPr>
          <p:cNvSpPr txBox="1"/>
          <p:nvPr/>
        </p:nvSpPr>
        <p:spPr>
          <a:xfrm>
            <a:off x="724808" y="1683732"/>
            <a:ext cx="9032200" cy="685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In simple terms – to slow down!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Vehicles must slow from ~12 km/s to 0 km/s without damaging the internal components or passengers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The more normal to a surface the shock is, the more the air is slowed going through the shock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Normal shocks are stronger than oblique shocks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Stronger shocks means more drag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Lots of drag is good for slowing down</a:t>
            </a:r>
          </a:p>
        </p:txBody>
      </p:sp>
    </p:spTree>
    <p:extLst>
      <p:ext uri="{BB962C8B-B14F-4D97-AF65-F5344CB8AC3E}">
        <p14:creationId xmlns:p14="http://schemas.microsoft.com/office/powerpoint/2010/main" val="164918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Objectives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D6535-96F3-6328-9760-9966B339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" y="9291450"/>
            <a:ext cx="1472629" cy="1965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02FA76-E623-88FE-8FF2-FB289AF43343}"/>
              </a:ext>
            </a:extLst>
          </p:cNvPr>
          <p:cNvSpPr txBox="1"/>
          <p:nvPr/>
        </p:nvSpPr>
        <p:spPr>
          <a:xfrm>
            <a:off x="724808" y="1467436"/>
            <a:ext cx="9885136" cy="647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The Stardust mission launched in 1999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Collected interstellar dust from comet Wild-2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The first sample return mission of its kind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Re-entry capsule for this mission was the fastest recorded man-made object in history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Mach numbers of up to 37 at sea level density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Capsule entered the atmosphere at 12.9 km/s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This research aims to model and simulate the re-entry of the Stardust capsule so the extreme aerodynamic effects can be studied and investigated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99AED5-8CAF-517E-7110-BD477B7D12B8}"/>
              </a:ext>
            </a:extLst>
          </p:cNvPr>
          <p:cNvGrpSpPr/>
          <p:nvPr/>
        </p:nvGrpSpPr>
        <p:grpSpPr>
          <a:xfrm>
            <a:off x="6715685" y="7578092"/>
            <a:ext cx="3591039" cy="3426716"/>
            <a:chOff x="15887342" y="5974741"/>
            <a:chExt cx="3196408" cy="34705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83B348-2892-36F0-A4AE-AEF945DC5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87342" y="5974741"/>
              <a:ext cx="3196408" cy="3180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4519ED-FC10-E60E-91BF-0B3623C915D8}"/>
                </a:ext>
              </a:extLst>
            </p:cNvPr>
            <p:cNvSpPr txBox="1"/>
            <p:nvPr/>
          </p:nvSpPr>
          <p:spPr>
            <a:xfrm>
              <a:off x="16614689" y="9137561"/>
              <a:ext cx="1741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Source: nasa.gov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49CD01-393F-D818-3CB5-A3B5E85335BF}"/>
              </a:ext>
            </a:extLst>
          </p:cNvPr>
          <p:cNvGrpSpPr/>
          <p:nvPr/>
        </p:nvGrpSpPr>
        <p:grpSpPr>
          <a:xfrm>
            <a:off x="10904986" y="1060300"/>
            <a:ext cx="8777099" cy="8960735"/>
            <a:chOff x="10904986" y="780420"/>
            <a:chExt cx="7910286" cy="8117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D8EF04-ABCB-70A7-3564-14697205F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04986" y="780420"/>
              <a:ext cx="7910286" cy="75938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DB5E17-23E3-7A5F-A167-3A6E5343E6C6}"/>
                </a:ext>
              </a:extLst>
            </p:cNvPr>
            <p:cNvSpPr txBox="1"/>
            <p:nvPr/>
          </p:nvSpPr>
          <p:spPr>
            <a:xfrm>
              <a:off x="12298357" y="8374295"/>
              <a:ext cx="5123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Source: Numerical Approach to Ablation Measurements using a New Plasma Pre-Heating Technique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45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Methods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D6535-96F3-6328-9760-9966B339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" y="9291450"/>
            <a:ext cx="1472629" cy="1965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02FA76-E623-88FE-8FF2-FB289AF43343}"/>
              </a:ext>
            </a:extLst>
          </p:cNvPr>
          <p:cNvSpPr txBox="1"/>
          <p:nvPr/>
        </p:nvSpPr>
        <p:spPr>
          <a:xfrm>
            <a:off x="724808" y="1698172"/>
            <a:ext cx="9885136" cy="564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Start with the defined geometry of the Stardust capsule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Create a geometric mesh using open-source meshing software, gmsh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Import mesh into open-source CFD solver, Stanford University Unstructured (SU2)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Examine results and refine the mesh accordingly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FEEA7F-F65D-DC24-9AEB-9369007151E4}"/>
              </a:ext>
            </a:extLst>
          </p:cNvPr>
          <p:cNvGrpSpPr/>
          <p:nvPr/>
        </p:nvGrpSpPr>
        <p:grpSpPr>
          <a:xfrm>
            <a:off x="10760772" y="1522757"/>
            <a:ext cx="9087757" cy="5995644"/>
            <a:chOff x="10904986" y="0"/>
            <a:chExt cx="9087757" cy="59956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A6BEC9-6D45-79CD-5E18-F75607493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04986" y="0"/>
              <a:ext cx="9087757" cy="56878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905EB5-920C-E4BD-9955-127BE773F32A}"/>
                </a:ext>
              </a:extLst>
            </p:cNvPr>
            <p:cNvSpPr txBox="1"/>
            <p:nvPr/>
          </p:nvSpPr>
          <p:spPr>
            <a:xfrm>
              <a:off x="13344292" y="5687867"/>
              <a:ext cx="4209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Source: Modeling of Stardust Entry at High Altitude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0E31F83-EC14-BE21-BF97-C9EECF8CF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5105" y="8834890"/>
            <a:ext cx="2218676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F886E-8DD2-D5B4-D5E5-28B37A005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7335" y="8537710"/>
            <a:ext cx="1965961" cy="19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What is a Computational Mesh?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D6535-96F3-6328-9760-9966B339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" y="9291450"/>
            <a:ext cx="1472629" cy="1965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02FA76-E623-88FE-8FF2-FB289AF43343}"/>
              </a:ext>
            </a:extLst>
          </p:cNvPr>
          <p:cNvSpPr txBox="1"/>
          <p:nvPr/>
        </p:nvSpPr>
        <p:spPr>
          <a:xfrm>
            <a:off x="724808" y="1514350"/>
            <a:ext cx="9885136" cy="749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A computational mesh is a grid made up of small elements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A series of differential equations is solved at each element – Navier-Stokes equations in this case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457200" lvl="2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Meshes can be fully structured, fully unstructured, or hybrid structured-unstructured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457200" lvl="2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2D or 3D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457200" lvl="2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Axisymmetric condition – define a line of symmetry and the CFD solver knows to mirror the mesh about the 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9A7C82-0058-E9EF-A236-FCFB9C8DF3EB}"/>
              </a:ext>
            </a:extLst>
          </p:cNvPr>
          <p:cNvGrpSpPr/>
          <p:nvPr/>
        </p:nvGrpSpPr>
        <p:grpSpPr>
          <a:xfrm>
            <a:off x="10912368" y="1419590"/>
            <a:ext cx="8229600" cy="3814667"/>
            <a:chOff x="10912368" y="1419590"/>
            <a:chExt cx="8229600" cy="38146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1982DC-F612-726C-1644-EDE59EEDA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2368" y="1419590"/>
              <a:ext cx="8229600" cy="35320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1EAFDA-6354-DE58-BA40-54FEACC005A2}"/>
                </a:ext>
              </a:extLst>
            </p:cNvPr>
            <p:cNvSpPr txBox="1"/>
            <p:nvPr/>
          </p:nvSpPr>
          <p:spPr>
            <a:xfrm>
              <a:off x="14214489" y="4926480"/>
              <a:ext cx="16253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Source: nasa.gov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D30BE3-7EF1-9B2F-0AE3-0ABB9A8E23F7}"/>
              </a:ext>
            </a:extLst>
          </p:cNvPr>
          <p:cNvGrpSpPr/>
          <p:nvPr/>
        </p:nvGrpSpPr>
        <p:grpSpPr>
          <a:xfrm>
            <a:off x="10912368" y="5941115"/>
            <a:ext cx="8229600" cy="4782293"/>
            <a:chOff x="10912368" y="5941115"/>
            <a:chExt cx="8229600" cy="47822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E77056-7CAE-0661-DB6C-29E573E2A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12368" y="5941115"/>
              <a:ext cx="8229600" cy="447451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A4D106-2B20-A54F-5684-3ED871446A3A}"/>
                </a:ext>
              </a:extLst>
            </p:cNvPr>
            <p:cNvSpPr txBox="1"/>
            <p:nvPr/>
          </p:nvSpPr>
          <p:spPr>
            <a:xfrm>
              <a:off x="13892200" y="10415631"/>
              <a:ext cx="2269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Source: support.ptc.com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27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Results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D6535-96F3-6328-9760-9966B339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" y="9291450"/>
            <a:ext cx="1472629" cy="1965960"/>
          </a:xfrm>
          <a:prstGeom prst="rect">
            <a:avLst/>
          </a:prstGeom>
        </p:spPr>
      </p:pic>
      <p:sp>
        <p:nvSpPr>
          <p:cNvPr id="4" name="Google Shape;138;p14">
            <a:extLst>
              <a:ext uri="{FF2B5EF4-FFF2-40B4-BE49-F238E27FC236}">
                <a16:creationId xmlns:a16="http://schemas.microsoft.com/office/drawing/2014/main" id="{FF2DB8D7-1510-7C1A-0281-B519029C02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19850" y="1135600"/>
            <a:ext cx="7722300" cy="7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Mesh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FFB05-3A70-11C9-97BC-906323604527}"/>
              </a:ext>
            </a:extLst>
          </p:cNvPr>
          <p:cNvSpPr txBox="1"/>
          <p:nvPr/>
        </p:nvSpPr>
        <p:spPr>
          <a:xfrm>
            <a:off x="724808" y="1875819"/>
            <a:ext cx="560891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Image to the right shows the mesh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Image below shows detail of boundary layer region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30CBDD-C396-FB5D-F523-EC1733442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978" y="4835115"/>
            <a:ext cx="4920174" cy="432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C43E0-F611-E175-2272-91D4F93DB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641" y="439902"/>
            <a:ext cx="9185481" cy="7351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F8D8F-E20D-FB06-3E70-71A331ED45A2}"/>
              </a:ext>
            </a:extLst>
          </p:cNvPr>
          <p:cNvSpPr txBox="1"/>
          <p:nvPr/>
        </p:nvSpPr>
        <p:spPr>
          <a:xfrm>
            <a:off x="9177641" y="8124177"/>
            <a:ext cx="918548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Important features: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Line of symmetry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Hybrid structured-unstructured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Freestream shaped to fully capture shock structure</a:t>
            </a:r>
          </a:p>
        </p:txBody>
      </p:sp>
    </p:spTree>
    <p:extLst>
      <p:ext uri="{BB962C8B-B14F-4D97-AF65-F5344CB8AC3E}">
        <p14:creationId xmlns:p14="http://schemas.microsoft.com/office/powerpoint/2010/main" val="316591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Results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D6535-96F3-6328-9760-9966B339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" y="9291450"/>
            <a:ext cx="1472629" cy="1965960"/>
          </a:xfrm>
          <a:prstGeom prst="rect">
            <a:avLst/>
          </a:prstGeom>
        </p:spPr>
      </p:pic>
      <p:sp>
        <p:nvSpPr>
          <p:cNvPr id="4" name="Google Shape;138;p14">
            <a:extLst>
              <a:ext uri="{FF2B5EF4-FFF2-40B4-BE49-F238E27FC236}">
                <a16:creationId xmlns:a16="http://schemas.microsoft.com/office/drawing/2014/main" id="{FF2DB8D7-1510-7C1A-0281-B519029C02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19850" y="1135600"/>
            <a:ext cx="7722300" cy="7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Simulation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324DE-17FF-7456-3E3D-C6B949CF4BED}"/>
              </a:ext>
            </a:extLst>
          </p:cNvPr>
          <p:cNvSpPr txBox="1"/>
          <p:nvPr/>
        </p:nvSpPr>
        <p:spPr>
          <a:xfrm>
            <a:off x="808368" y="2043700"/>
            <a:ext cx="8588607" cy="444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Capsule simulated with freestream conditions: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457200" lvl="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Mach number = 5.12</a:t>
            </a:r>
          </a:p>
          <a:p>
            <a:pPr marL="457200" lvl="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Angle of attack = 0</a:t>
            </a:r>
          </a:p>
          <a:p>
            <a:pPr marL="457200" lvl="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Temperature = 219.47 K</a:t>
            </a:r>
          </a:p>
          <a:p>
            <a:pPr marL="457200" lvl="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Pressure = 1.197E3 Pa</a:t>
            </a:r>
          </a:p>
          <a:p>
            <a:pPr marL="457200" lvl="8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Standard air model (77% N2, 23% O2) 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FBD26326-09D5-5491-2456-C2E1C7A9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1800" y="1135600"/>
            <a:ext cx="9158845" cy="81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1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Results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D6535-96F3-6328-9760-9966B339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" y="9291450"/>
            <a:ext cx="1472629" cy="1965960"/>
          </a:xfrm>
          <a:prstGeom prst="rect">
            <a:avLst/>
          </a:prstGeom>
        </p:spPr>
      </p:pic>
      <p:sp>
        <p:nvSpPr>
          <p:cNvPr id="4" name="Google Shape;138;p14">
            <a:extLst>
              <a:ext uri="{FF2B5EF4-FFF2-40B4-BE49-F238E27FC236}">
                <a16:creationId xmlns:a16="http://schemas.microsoft.com/office/drawing/2014/main" id="{FF2DB8D7-1510-7C1A-0281-B519029C02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19850" y="1135600"/>
            <a:ext cx="7722300" cy="7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Simulation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A0B7-D1CA-336B-FB6D-11606985CB28}"/>
              </a:ext>
            </a:extLst>
          </p:cNvPr>
          <p:cNvSpPr txBox="1"/>
          <p:nvPr/>
        </p:nvSpPr>
        <p:spPr>
          <a:xfrm>
            <a:off x="724808" y="2043700"/>
            <a:ext cx="8889790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Plot shows translational temperature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Can see some vortices in wake region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Note shock structures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/>
                </a:solidFill>
              </a:rPr>
              <a:t>Temperature and Mach inversely related due to shocks</a:t>
            </a:r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22A90E46-0523-17A8-B5EB-0FCFA116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058" y="1060300"/>
            <a:ext cx="9153558" cy="81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69740"/>
      </p:ext>
    </p:extLst>
  </p:cSld>
  <p:clrMapOvr>
    <a:masterClrMapping/>
  </p:clrMapOvr>
</p:sld>
</file>

<file path=ppt/theme/theme1.xml><?xml version="1.0" encoding="utf-8"?>
<a:theme xmlns:a="http://schemas.openxmlformats.org/drawingml/2006/main" name="UofA Provost Theme">
  <a:themeElements>
    <a:clrScheme name="Office">
      <a:dk1>
        <a:srgbClr val="000000"/>
      </a:dk1>
      <a:lt1>
        <a:srgbClr val="FFFFFF"/>
      </a:lt1>
      <a:dk2>
        <a:srgbClr val="0C234B"/>
      </a:dk2>
      <a:lt2>
        <a:srgbClr val="AB0520"/>
      </a:lt2>
      <a:accent1>
        <a:srgbClr val="81D3EB"/>
      </a:accent1>
      <a:accent2>
        <a:srgbClr val="378DBD"/>
      </a:accent2>
      <a:accent3>
        <a:srgbClr val="1E5288"/>
      </a:accent3>
      <a:accent4>
        <a:srgbClr val="EF4056"/>
      </a:accent4>
      <a:accent5>
        <a:srgbClr val="8B0015"/>
      </a:accent5>
      <a:accent6>
        <a:srgbClr val="007D84"/>
      </a:accent6>
      <a:hlink>
        <a:srgbClr val="E2E9E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552</Words>
  <Application>Microsoft Office PowerPoint</Application>
  <PresentationFormat>Custom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UofA Provost Theme</vt:lpstr>
      <vt:lpstr>Investigation of Wakes behind Blunt-Bodies during Re-Entry</vt:lpstr>
      <vt:lpstr>Introduction and Problem Statement</vt:lpstr>
      <vt:lpstr>Why are Re-Entry Vehicles Blunt?</vt:lpstr>
      <vt:lpstr>Objectives</vt:lpstr>
      <vt:lpstr>Methods</vt:lpstr>
      <vt:lpstr>What is a Computational Mesh?</vt:lpstr>
      <vt:lpstr>Results</vt:lpstr>
      <vt:lpstr>Results</vt:lpstr>
      <vt:lpstr>Results</vt:lpstr>
      <vt:lpstr>Acknowledgements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Title</dc:title>
  <dc:creator>Avery</dc:creator>
  <cp:lastModifiedBy>Coe, Michelle A - (macoe)</cp:lastModifiedBy>
  <cp:revision>6</cp:revision>
  <dcterms:modified xsi:type="dcterms:W3CDTF">2023-04-14T18:15:20Z</dcterms:modified>
</cp:coreProperties>
</file>